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3" r:id="rId3"/>
    <p:sldId id="394" r:id="rId4"/>
    <p:sldId id="395" r:id="rId5"/>
    <p:sldId id="392" r:id="rId6"/>
    <p:sldId id="387" r:id="rId7"/>
    <p:sldId id="388" r:id="rId8"/>
    <p:sldId id="390" r:id="rId9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38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008000"/>
    <a:srgbClr val="81DCF9"/>
    <a:srgbClr val="57CAFA"/>
    <a:srgbClr val="42A4E1"/>
    <a:srgbClr val="0000FF"/>
    <a:srgbClr val="CC00CC"/>
    <a:srgbClr val="33CC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5" autoAdjust="0"/>
    <p:restoredTop sz="94016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09"/>
        <p:guide pos="2138"/>
        <p:guide orient="horz"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5051" y="2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330709B5-BFA0-4C1F-97DF-CE5A66FED22C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5568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5051" y="9425568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BF2BD28B-9E00-46FD-831F-C5C76F1D4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80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5051" y="2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41185A2C-F69D-46EF-B037-C1679CE179EF}" type="datetimeFigureOut">
              <a:rPr lang="ru-RU" smtClean="0"/>
              <a:t>12.08.2020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5" y="4713647"/>
            <a:ext cx="5430520" cy="4465559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5568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5051" y="9425568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4E7E8F9F-A489-41AB-8FE7-013C88F86D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71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trike="noStrike" dirty="0" smtClean="0">
                <a:solidFill>
                  <a:srgbClr val="FF0000"/>
                </a:solidFill>
              </a:rPr>
              <a:t>И для </a:t>
            </a:r>
            <a:r>
              <a:rPr lang="ru-RU" strike="noStrike" dirty="0" err="1" smtClean="0">
                <a:solidFill>
                  <a:srgbClr val="FF0000"/>
                </a:solidFill>
              </a:rPr>
              <a:t>россотрудничества</a:t>
            </a:r>
            <a:r>
              <a:rPr lang="ru-RU" strike="noStrike" dirty="0" smtClean="0">
                <a:solidFill>
                  <a:srgbClr val="FF0000"/>
                </a:solidFill>
              </a:rPr>
              <a:t>.</a:t>
            </a:r>
            <a:endParaRPr lang="ru-RU" strike="noStrike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0BC1D-71EB-4BE9-80DD-CAC613C284E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1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97EB-A556-4416-890D-094AD947EEE5}" type="datetimeFigureOut">
              <a:rPr lang="ru-RU" smtClean="0"/>
              <a:t>12.08.2020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4FC3-F029-4B82-851D-CBEEEEF83B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11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97EB-A556-4416-890D-094AD947EEE5}" type="datetimeFigureOut">
              <a:rPr lang="ru-RU" smtClean="0"/>
              <a:t>12.08.2020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4FC3-F029-4B82-851D-CBEEEEF83B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42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97EB-A556-4416-890D-094AD947EEE5}" type="datetimeFigureOut">
              <a:rPr lang="ru-RU" smtClean="0"/>
              <a:t>12.08.2020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4FC3-F029-4B82-851D-CBEEEEF83B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15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37"/>
            <a:ext cx="9144000" cy="6872537"/>
          </a:xfrm>
          <a:prstGeom prst="rect">
            <a:avLst/>
          </a:prstGeom>
        </p:spPr>
      </p:pic>
      <p:pic>
        <p:nvPicPr>
          <p:cNvPr id="1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107504" y="-38720"/>
            <a:ext cx="1154539" cy="113903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758888" y="6341225"/>
            <a:ext cx="155523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октября  2017 года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</a:t>
            </a:r>
          </a:p>
        </p:txBody>
      </p:sp>
      <p:sp>
        <p:nvSpPr>
          <p:cNvPr id="14" name="Прямоугольный треугольник 10"/>
          <p:cNvSpPr/>
          <p:nvPr/>
        </p:nvSpPr>
        <p:spPr>
          <a:xfrm flipH="1">
            <a:off x="-103471" y="-8829"/>
            <a:ext cx="9279952" cy="6865554"/>
          </a:xfrm>
          <a:custGeom>
            <a:avLst/>
            <a:gdLst>
              <a:gd name="connsiteX0" fmla="*/ 0 w 7875741"/>
              <a:gd name="connsiteY0" fmla="*/ 6865553 h 6865553"/>
              <a:gd name="connsiteX1" fmla="*/ 0 w 7875741"/>
              <a:gd name="connsiteY1" fmla="*/ 0 h 6865553"/>
              <a:gd name="connsiteX2" fmla="*/ 7875741 w 7875741"/>
              <a:gd name="connsiteY2" fmla="*/ 6865553 h 6865553"/>
              <a:gd name="connsiteX3" fmla="*/ 0 w 7875741"/>
              <a:gd name="connsiteY3" fmla="*/ 6865553 h 6865553"/>
              <a:gd name="connsiteX0" fmla="*/ 0 w 7875741"/>
              <a:gd name="connsiteY0" fmla="*/ 6856588 h 6856588"/>
              <a:gd name="connsiteX1" fmla="*/ 17930 w 7875741"/>
              <a:gd name="connsiteY1" fmla="*/ 0 h 6856588"/>
              <a:gd name="connsiteX2" fmla="*/ 7875741 w 7875741"/>
              <a:gd name="connsiteY2" fmla="*/ 6856588 h 6856588"/>
              <a:gd name="connsiteX3" fmla="*/ 0 w 7875741"/>
              <a:gd name="connsiteY3" fmla="*/ 6856588 h 68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5741" h="6856588">
                <a:moveTo>
                  <a:pt x="0" y="6856588"/>
                </a:moveTo>
                <a:cubicBezTo>
                  <a:pt x="5977" y="4571059"/>
                  <a:pt x="11953" y="2285529"/>
                  <a:pt x="17930" y="0"/>
                </a:cubicBezTo>
                <a:lnTo>
                  <a:pt x="7875741" y="6856588"/>
                </a:lnTo>
                <a:lnTo>
                  <a:pt x="0" y="6856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2042" y="281262"/>
            <a:ext cx="694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262043" y="10501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8"/>
          <p:cNvSpPr txBox="1">
            <a:spLocks/>
          </p:cNvSpPr>
          <p:nvPr/>
        </p:nvSpPr>
        <p:spPr>
          <a:xfrm>
            <a:off x="2987824" y="824656"/>
            <a:ext cx="6204897" cy="49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7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подготовке и проведении Всероссийского исторического диктанта на тему событий Великой Отечественной войны</a:t>
            </a:r>
          </a:p>
          <a:p>
            <a:r>
              <a:rPr lang="ru-RU" sz="3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«Диктант Победы» </a:t>
            </a:r>
          </a:p>
          <a:p>
            <a:r>
              <a:rPr lang="ru-RU" sz="3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году</a:t>
            </a:r>
            <a:r>
              <a:rPr lang="ru-RU" sz="37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7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7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3848" y="5733256"/>
            <a:ext cx="5940153" cy="1031001"/>
          </a:xfrm>
          <a:prstGeom prst="roundRect">
            <a:avLst>
              <a:gd name="adj" fmla="val 814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Мясищева Елена Валерьевна, </a:t>
            </a:r>
            <a:r>
              <a:rPr lang="ru-RU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общего образования  министерства образования,  науки и молодежной политики Краснодарского края</a:t>
            </a:r>
            <a:endParaRPr lang="ru-RU" sz="16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3650133" y="5687505"/>
            <a:ext cx="5560348" cy="25577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07560" y="6421976"/>
            <a:ext cx="153118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августа  2020 года</a:t>
            </a:r>
          </a:p>
          <a:p>
            <a:pPr algn="ctr"/>
            <a:r>
              <a:rPr lang="ru-RU" sz="105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</a:t>
            </a:r>
          </a:p>
        </p:txBody>
      </p:sp>
      <p:pic>
        <p:nvPicPr>
          <p:cNvPr id="20" name="Рисунок 19"/>
          <p:cNvPicPr/>
          <p:nvPr/>
        </p:nvPicPr>
        <p:blipFill>
          <a:blip r:embed="rId4"/>
          <a:stretch>
            <a:fillRect/>
          </a:stretch>
        </p:blipFill>
        <p:spPr>
          <a:xfrm>
            <a:off x="182729" y="1314221"/>
            <a:ext cx="2753360" cy="391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63456" y="1340768"/>
            <a:ext cx="773568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Дата: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диктанта: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12.00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до 15.20 часов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написания работы: с14.00 до 14.45 </a:t>
            </a:r>
          </a:p>
        </p:txBody>
      </p:sp>
    </p:spTree>
    <p:extLst>
      <p:ext uri="{BB962C8B-B14F-4D97-AF65-F5344CB8AC3E}">
        <p14:creationId xmlns:p14="http://schemas.microsoft.com/office/powerpoint/2010/main" val="12883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63456" y="1340768"/>
            <a:ext cx="773568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для выполнения  диктанта: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минут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вопросов: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вопросов с выбором ответа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– 20 вопросов).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05906" y="430635"/>
            <a:ext cx="6326519" cy="50285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800" b="1" kern="1200" dirty="0">
                <a:solidFill>
                  <a:srgbClr val="2A4A9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ru-RU" sz="2215" dirty="0"/>
              <a:t>Дорожная карта проведения Диктанта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93268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93268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93268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grpSp>
        <p:nvGrpSpPr>
          <p:cNvPr id="16" name="Группа 15"/>
          <p:cNvGrpSpPr/>
          <p:nvPr/>
        </p:nvGrpSpPr>
        <p:grpSpPr>
          <a:xfrm>
            <a:off x="5288632" y="1350121"/>
            <a:ext cx="2047458" cy="1391679"/>
            <a:chOff x="5636138" y="1134429"/>
            <a:chExt cx="2218079" cy="1507653"/>
          </a:xfrm>
        </p:grpSpPr>
        <p:sp>
          <p:nvSpPr>
            <p:cNvPr id="13" name="Овал 12"/>
            <p:cNvSpPr/>
            <p:nvPr/>
          </p:nvSpPr>
          <p:spPr>
            <a:xfrm>
              <a:off x="6414224" y="1134429"/>
              <a:ext cx="661906" cy="661906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3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636138" y="1772816"/>
              <a:ext cx="2218079" cy="8692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Передача ТМ из РЦОИ на Площадку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РЦОИ, за 2 часа до начала Диктанта.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740607" y="3340983"/>
            <a:ext cx="1818355" cy="1747741"/>
            <a:chOff x="3859851" y="2997973"/>
            <a:chExt cx="1969885" cy="1893386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859851" y="3714300"/>
              <a:ext cx="1969885" cy="1177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Полный цикл обработки материалов на уровне РЦОИ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 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РЦОИ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4503702" y="2997973"/>
              <a:ext cx="682182" cy="671784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E35B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85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644044" y="3072255"/>
              <a:ext cx="401499" cy="530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585" b="1" dirty="0">
                  <a:solidFill>
                    <a:srgbClr val="0C0C0C"/>
                  </a:solidFill>
                  <a:latin typeface="Century Gothic"/>
                </a:rPr>
                <a:t>7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696204" y="1350121"/>
            <a:ext cx="1726498" cy="1391679"/>
            <a:chOff x="3908081" y="1134429"/>
            <a:chExt cx="1870373" cy="1507653"/>
          </a:xfrm>
        </p:grpSpPr>
        <p:sp>
          <p:nvSpPr>
            <p:cNvPr id="9" name="Овал 8"/>
            <p:cNvSpPr/>
            <p:nvPr/>
          </p:nvSpPr>
          <p:spPr>
            <a:xfrm>
              <a:off x="4512314" y="1134429"/>
              <a:ext cx="661906" cy="661906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08081" y="1772816"/>
              <a:ext cx="1870373" cy="8692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Передача ТМ из ФЦТ в РЦОИ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ФЦТ, за 2,5 часа до начала Диктанта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46168" y="3340983"/>
            <a:ext cx="1330420" cy="1422534"/>
            <a:chOff x="8175016" y="3173106"/>
            <a:chExt cx="1441288" cy="1541079"/>
          </a:xfrm>
        </p:grpSpPr>
        <p:sp>
          <p:nvSpPr>
            <p:cNvPr id="68" name="Овал 67"/>
            <p:cNvSpPr/>
            <p:nvPr/>
          </p:nvSpPr>
          <p:spPr>
            <a:xfrm>
              <a:off x="8564707" y="3173106"/>
              <a:ext cx="661906" cy="661906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E35B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5</a:t>
              </a: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8175016" y="3798725"/>
              <a:ext cx="1441288" cy="915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Выполнение 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заданий 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Диктанта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Участники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75953" y="3340983"/>
            <a:ext cx="1818355" cy="1151231"/>
            <a:chOff x="1955379" y="3072255"/>
            <a:chExt cx="1969885" cy="1247167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955379" y="3788582"/>
              <a:ext cx="1969885" cy="530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Расчёт результатов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 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ФЦТ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79" name="Овал 78"/>
            <p:cNvSpPr/>
            <p:nvPr/>
          </p:nvSpPr>
          <p:spPr>
            <a:xfrm>
              <a:off x="2599230" y="3072255"/>
              <a:ext cx="682182" cy="671784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85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739572" y="3146537"/>
              <a:ext cx="401499" cy="530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585" b="1" dirty="0">
                  <a:solidFill>
                    <a:srgbClr val="0C0C0C"/>
                  </a:solidFill>
                  <a:latin typeface="Century Gothic"/>
                </a:rPr>
                <a:t>8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202020" y="1350121"/>
            <a:ext cx="1911202" cy="1376123"/>
            <a:chOff x="7802188" y="1134429"/>
            <a:chExt cx="2070469" cy="1490800"/>
          </a:xfrm>
        </p:grpSpPr>
        <p:sp>
          <p:nvSpPr>
            <p:cNvPr id="63" name="Овал 62"/>
            <p:cNvSpPr/>
            <p:nvPr/>
          </p:nvSpPr>
          <p:spPr>
            <a:xfrm>
              <a:off x="8506469" y="1134429"/>
              <a:ext cx="661906" cy="661906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7802188" y="1755964"/>
              <a:ext cx="2070469" cy="869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Печать материалов Диктанта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Ответственный от ОИВ на площадке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3658" y="3340984"/>
            <a:ext cx="1995995" cy="1548904"/>
            <a:chOff x="36463" y="3072255"/>
            <a:chExt cx="2162328" cy="1677979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36463" y="3788582"/>
              <a:ext cx="2162328" cy="961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Публикация результатов на сайте </a:t>
              </a:r>
              <a:r>
                <a:rPr lang="ru-RU" sz="1292" b="1" kern="0" dirty="0" err="1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Диктантпобеды.рф</a:t>
              </a:r>
              <a:endPara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endParaRP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 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Единая Россия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82" name="Овал 81"/>
            <p:cNvSpPr/>
            <p:nvPr/>
          </p:nvSpPr>
          <p:spPr>
            <a:xfrm>
              <a:off x="776536" y="3072255"/>
              <a:ext cx="682182" cy="671784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85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916878" y="3146537"/>
              <a:ext cx="401499" cy="530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585" b="1" dirty="0">
                  <a:solidFill>
                    <a:srgbClr val="0C0C0C"/>
                  </a:solidFill>
                  <a:latin typeface="Century Gothic"/>
                </a:rPr>
                <a:t>9</a:t>
              </a:r>
            </a:p>
          </p:txBody>
        </p:sp>
      </p:grpSp>
      <p:cxnSp>
        <p:nvCxnSpPr>
          <p:cNvPr id="94" name="Прямая со стрелкой 93"/>
          <p:cNvCxnSpPr/>
          <p:nvPr/>
        </p:nvCxnSpPr>
        <p:spPr>
          <a:xfrm>
            <a:off x="6988338" y="1673472"/>
            <a:ext cx="582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5176479" y="1673472"/>
            <a:ext cx="582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3364621" y="1673472"/>
            <a:ext cx="582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H="1">
            <a:off x="5258845" y="3695426"/>
            <a:ext cx="549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-108038" y="1350121"/>
            <a:ext cx="2036190" cy="1434320"/>
            <a:chOff x="-117042" y="1072106"/>
            <a:chExt cx="2205873" cy="1553847"/>
          </a:xfrm>
        </p:grpSpPr>
        <p:sp>
          <p:nvSpPr>
            <p:cNvPr id="57" name="Овал 56"/>
            <p:cNvSpPr/>
            <p:nvPr/>
          </p:nvSpPr>
          <p:spPr>
            <a:xfrm>
              <a:off x="654941" y="1072106"/>
              <a:ext cx="661906" cy="661906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0</a:t>
              </a:r>
              <a:endParaRPr lang="ru-RU" sz="1662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-117042" y="1710493"/>
              <a:ext cx="2205873" cy="915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rgbClr val="0070C0"/>
                  </a:solidFill>
                  <a:latin typeface="+mj-lt"/>
                  <a:sym typeface="Helvetica Light"/>
                </a:rPr>
                <a:t>Регистрация участников на сайте Диктанта Победы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Участники, волонтеры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4083" y="1350122"/>
            <a:ext cx="2036190" cy="1434320"/>
            <a:chOff x="1906874" y="1134429"/>
            <a:chExt cx="2205873" cy="1553847"/>
          </a:xfrm>
        </p:grpSpPr>
        <p:sp>
          <p:nvSpPr>
            <p:cNvPr id="2" name="Овал 1"/>
            <p:cNvSpPr/>
            <p:nvPr/>
          </p:nvSpPr>
          <p:spPr>
            <a:xfrm>
              <a:off x="2678857" y="1134429"/>
              <a:ext cx="661906" cy="661906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E35B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85" b="1" dirty="0">
                  <a:solidFill>
                    <a:schemeClr val="tx1"/>
                  </a:solidFill>
                  <a:latin typeface="+mj-lt"/>
                </a:rPr>
                <a:t>1</a:t>
              </a:r>
              <a:endParaRPr lang="ru-RU" sz="1662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6874" y="1772816"/>
              <a:ext cx="2205873" cy="915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Формирование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ТМ на федеральном </a:t>
              </a:r>
            </a:p>
            <a:p>
              <a:pPr algn="ctr"/>
              <a:r>
                <a:rPr lang="ru-RU" sz="1292" b="1" kern="0" dirty="0">
                  <a:solidFill>
                    <a:sysClr val="windowText" lastClr="000000"/>
                  </a:solidFill>
                  <a:latin typeface="+mj-lt"/>
                  <a:sym typeface="Helvetica Light"/>
                </a:rPr>
                <a:t>Уровне (бланки и КИМ)</a:t>
              </a:r>
            </a:p>
            <a:p>
              <a:pPr algn="ctr"/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[</a:t>
              </a:r>
              <a:r>
                <a:rPr lang="ru-RU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ФЦТ</a:t>
              </a:r>
              <a:r>
                <a:rPr lang="en-US" sz="1015" b="1" kern="0" dirty="0">
                  <a:solidFill>
                    <a:srgbClr val="FF0000"/>
                  </a:solidFill>
                  <a:latin typeface="+mj-lt"/>
                  <a:sym typeface="Helvetica Light"/>
                </a:rPr>
                <a:t>]</a:t>
              </a:r>
              <a:endParaRPr lang="ru-RU" sz="1015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932693" y="983260"/>
            <a:ext cx="527709" cy="1029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92" b="1" kern="0" dirty="0">
                <a:solidFill>
                  <a:srgbClr val="FF0000"/>
                </a:solidFill>
                <a:latin typeface="Century Gothic"/>
                <a:sym typeface="Helvetica Light"/>
              </a:rPr>
              <a:t>*</a:t>
            </a:r>
            <a:endParaRPr lang="ru-RU" sz="7385" dirty="0">
              <a:solidFill>
                <a:srgbClr val="FF000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128459" y="5153873"/>
            <a:ext cx="5400954" cy="1158118"/>
          </a:xfrm>
          <a:prstGeom prst="roundRect">
            <a:avLst>
              <a:gd name="adj" fmla="val 7659"/>
            </a:avLst>
          </a:prstGeom>
          <a:solidFill>
            <a:schemeClr val="bg1"/>
          </a:solidFill>
          <a:ln w="38100">
            <a:solidFill>
              <a:srgbClr val="E35B6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77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Изменения в 2020  году:</a:t>
            </a:r>
          </a:p>
          <a:p>
            <a:pPr marL="263776" indent="-263776" algn="just">
              <a:buFont typeface="Wingdings" panose="05000000000000000000" pitchFamily="2" charset="2"/>
              <a:buChar char="§"/>
            </a:pPr>
            <a:r>
              <a: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Обновленные бланки Диктанта Победы:</a:t>
            </a:r>
          </a:p>
          <a:p>
            <a:pPr marL="263776" indent="-263776" algn="just">
              <a:buFont typeface="Wingdings" panose="05000000000000000000" pitchFamily="2" charset="2"/>
              <a:buChar char="§"/>
            </a:pPr>
            <a:r>
              <a: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Увеличивается </a:t>
            </a:r>
            <a:r>
              <a:rPr lang="ru-RU" sz="1292" b="1" kern="0">
                <a:solidFill>
                  <a:sysClr val="windowText" lastClr="000000"/>
                </a:solidFill>
                <a:latin typeface="+mj-lt"/>
                <a:sym typeface="Helvetica Light"/>
              </a:rPr>
              <a:t>количество вопросов </a:t>
            </a:r>
            <a:r>
              <a: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до 25 штук</a:t>
            </a:r>
          </a:p>
          <a:p>
            <a:pPr marL="263776" indent="-263776" algn="just">
              <a:buFont typeface="Wingdings" panose="05000000000000000000" pitchFamily="2" charset="2"/>
              <a:buChar char="§"/>
            </a:pPr>
            <a:r>
              <a: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Обновленные спецификации КИМ</a:t>
            </a:r>
          </a:p>
          <a:p>
            <a:pPr marL="263776" indent="-263776" algn="just">
              <a:buFont typeface="Wingdings" panose="05000000000000000000" pitchFamily="2" charset="2"/>
              <a:buChar char="§"/>
            </a:pPr>
            <a:r>
              <a:rPr lang="ru-RU" sz="1292" b="1" kern="0" dirty="0">
                <a:solidFill>
                  <a:sysClr val="windowText" lastClr="000000"/>
                </a:solidFill>
                <a:latin typeface="+mj-lt"/>
                <a:sym typeface="Helvetica Light"/>
              </a:rPr>
              <a:t>Полный цикл обработки материалов на уровне РЦОИ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858409" y="4831748"/>
            <a:ext cx="527709" cy="1029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92" b="1" kern="0" dirty="0">
                <a:solidFill>
                  <a:srgbClr val="FF0000"/>
                </a:solidFill>
                <a:latin typeface="Century Gothic"/>
                <a:sym typeface="Helvetica Light"/>
              </a:rPr>
              <a:t>*</a:t>
            </a:r>
            <a:endParaRPr lang="ru-RU" sz="7385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61030" y="3007360"/>
            <a:ext cx="527709" cy="1029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92" b="1" kern="0" dirty="0">
                <a:solidFill>
                  <a:srgbClr val="FF0000"/>
                </a:solidFill>
                <a:latin typeface="Century Gothic"/>
                <a:sym typeface="Helvetica Light"/>
              </a:rPr>
              <a:t>*</a:t>
            </a:r>
            <a:endParaRPr lang="ru-RU" sz="7385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769166" y="2958933"/>
            <a:ext cx="527709" cy="1029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92" b="1" kern="0" dirty="0">
                <a:solidFill>
                  <a:srgbClr val="FF0000"/>
                </a:solidFill>
                <a:latin typeface="Century Gothic"/>
                <a:sym typeface="Helvetica Light"/>
              </a:rPr>
              <a:t>*</a:t>
            </a:r>
            <a:endParaRPr lang="ru-RU" sz="7385" dirty="0">
              <a:solidFill>
                <a:srgbClr val="FF0000"/>
              </a:solidFill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8220533" y="2872893"/>
            <a:ext cx="0" cy="2857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5505261" y="3340983"/>
            <a:ext cx="2094609" cy="1506265"/>
            <a:chOff x="5887704" y="3072255"/>
            <a:chExt cx="2269160" cy="163178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5887704" y="3072255"/>
              <a:ext cx="2269160" cy="1631787"/>
              <a:chOff x="5887704" y="3072255"/>
              <a:chExt cx="2269160" cy="1631787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5887704" y="3788582"/>
                <a:ext cx="2269160" cy="91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92" b="1" kern="0" dirty="0">
                    <a:solidFill>
                      <a:sysClr val="windowText" lastClr="000000"/>
                    </a:solidFill>
                    <a:latin typeface="+mj-lt"/>
                    <a:sym typeface="Helvetica Light"/>
                  </a:rPr>
                  <a:t>Передача материалов в РЦОИ</a:t>
                </a:r>
              </a:p>
              <a:p>
                <a:pPr algn="ctr"/>
                <a:r>
                  <a:rPr lang="ru-RU" sz="1292" b="1" kern="0" dirty="0">
                    <a:solidFill>
                      <a:sysClr val="windowText" lastClr="000000"/>
                    </a:solidFill>
                    <a:latin typeface="+mj-lt"/>
                    <a:sym typeface="Helvetica Light"/>
                  </a:rPr>
                  <a:t> </a:t>
                </a:r>
                <a:r>
                  <a:rPr lang="en-US" sz="1015" b="1" kern="0" dirty="0">
                    <a:solidFill>
                      <a:srgbClr val="FF0000"/>
                    </a:solidFill>
                    <a:latin typeface="+mj-lt"/>
                    <a:sym typeface="Helvetica Light"/>
                  </a:rPr>
                  <a:t>[</a:t>
                </a:r>
                <a:r>
                  <a:rPr lang="ru-RU" sz="1015" b="1" kern="0" dirty="0">
                    <a:solidFill>
                      <a:srgbClr val="FF0000"/>
                    </a:solidFill>
                    <a:latin typeface="+mj-lt"/>
                    <a:sym typeface="Helvetica Light"/>
                  </a:rPr>
                  <a:t>Ответственный от ОИВ на площадке</a:t>
                </a:r>
                <a:r>
                  <a:rPr lang="en-US" sz="1015" b="1" kern="0" dirty="0">
                    <a:solidFill>
                      <a:srgbClr val="FF0000"/>
                    </a:solidFill>
                    <a:latin typeface="+mj-lt"/>
                    <a:sym typeface="Helvetica Light"/>
                  </a:rPr>
                  <a:t>]</a:t>
                </a:r>
                <a:endParaRPr lang="ru-RU" sz="1015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6681192" y="3072255"/>
                <a:ext cx="682182" cy="671784"/>
              </a:xfrm>
              <a:prstGeom prst="ellipse">
                <a:avLst/>
              </a:prstGeom>
              <a:solidFill>
                <a:schemeClr val="bg1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585" b="1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76" name="Прямоугольник 75"/>
            <p:cNvSpPr/>
            <p:nvPr/>
          </p:nvSpPr>
          <p:spPr>
            <a:xfrm>
              <a:off x="6844967" y="3146537"/>
              <a:ext cx="401499" cy="530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585" b="1" dirty="0">
                  <a:solidFill>
                    <a:srgbClr val="0C0C0C"/>
                  </a:solidFill>
                  <a:latin typeface="Century Gothic"/>
                </a:rPr>
                <a:t>6</a:t>
              </a:r>
            </a:p>
          </p:txBody>
        </p:sp>
      </p:grpSp>
      <p:cxnSp>
        <p:nvCxnSpPr>
          <p:cNvPr id="77" name="Прямая со стрелкой 76"/>
          <p:cNvCxnSpPr/>
          <p:nvPr/>
        </p:nvCxnSpPr>
        <p:spPr>
          <a:xfrm flipH="1">
            <a:off x="3419872" y="3695426"/>
            <a:ext cx="549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H="1">
            <a:off x="1580898" y="3695426"/>
            <a:ext cx="549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7097819" y="3695426"/>
            <a:ext cx="549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552763" y="1673472"/>
            <a:ext cx="582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8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67544" y="1185292"/>
            <a:ext cx="8167733" cy="374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69545" algn="l"/>
                <a:tab pos="540385" algn="l"/>
              </a:tabLs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комплекта: </a:t>
            </a: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  <a:tabLst>
                <a:tab pos="169545" algn="l"/>
                <a:tab pos="540385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Ответов (машиночитаемый, совмещенный с регистрационным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  <a:tabLst>
                <a:tab pos="169545" algn="l"/>
                <a:tab pos="540385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Информационный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Лист.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69545" algn="l"/>
                <a:tab pos="198120" algn="l"/>
                <a:tab pos="540385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КИМ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задания Диктанта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69545" algn="l"/>
                <a:tab pos="198120" algn="l"/>
                <a:tab pos="540385" algn="l"/>
              </a:tabLst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982" y="5149892"/>
            <a:ext cx="819349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69545" algn="l"/>
                <a:tab pos="54038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Бланки в комплекте связаны индивидуальным идентификационным номером, который присутствует на каждом бланке комплекта.</a:t>
            </a:r>
            <a:endParaRPr lang="ru-RU" sz="24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98507" y="1185292"/>
            <a:ext cx="778280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  <a:tabLst>
                <a:tab pos="540385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Временной регламент проведения Диктанта:</a:t>
            </a:r>
          </a:p>
          <a:p>
            <a:pPr algn="just" fontAlgn="base">
              <a:spcAft>
                <a:spcPts val="0"/>
              </a:spcAft>
              <a:tabLst>
                <a:tab pos="540385" algn="l"/>
              </a:tabLs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начало работы региональной площадки;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12:00 - 13:40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сбор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регистрация участников у аудитории и выдача бланков Диктанта;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13.40 - 14.00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инструктаж по заполнению бланков;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14:00 - 14:45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написание Диктанта;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14:45 - 15:00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сбор заполненных бланков для написания Диктанта;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15:20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закрытие региональной площадки для участников;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14.20 </a:t>
            </a:r>
            <a:r>
              <a:rPr lang="ru-RU" sz="2400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15.20</a:t>
            </a:r>
            <a:r>
              <a:rPr lang="ru-RU" sz="2400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пакетирование </a:t>
            </a:r>
            <a:r>
              <a:rPr lang="ru-RU" sz="2400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материалов диктанта, подготовка </a:t>
            </a:r>
            <a:r>
              <a:rPr lang="ru-RU" sz="2400" dirty="0" smtClean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материалов </a:t>
            </a:r>
            <a:r>
              <a:rPr lang="ru-RU" sz="2400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отправки в РЦОИ.</a:t>
            </a:r>
            <a:endParaRPr lang="ru-RU" sz="2400" dirty="0">
              <a:solidFill>
                <a:srgbClr val="0066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2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83568" y="1340768"/>
            <a:ext cx="8274638" cy="501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площадке: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Организационно-техническое обеспечение площадки;</a:t>
            </a:r>
            <a:r>
              <a:rPr lang="ru-RU" sz="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Свободный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 на площадку участников Диктанта и представителей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СМИ;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Куратор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площадки, который обеспечивает ее работу;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Технический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специалист, отвечающий за распечатку,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сканирование материалов Диктанта;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Команда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человек, которая будет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обеспечивать работу площадки в день проведения Диктанта (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встречать и регистрировать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раздавать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бланки и ручки, собирать статистику и т. д.).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buSzPts val="1200"/>
              <a:tabLst>
                <a:tab pos="5403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Организация фото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 съемки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площадке в день проведения Диктанта (по возможности).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4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>
          <a:xfrm>
            <a:off x="0" y="-14537"/>
            <a:ext cx="9144000" cy="995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83305" y="-14537"/>
            <a:ext cx="960303" cy="9474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48855" y="190027"/>
            <a:ext cx="7486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91667" y="57156"/>
            <a:ext cx="0" cy="87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83568" y="1117062"/>
            <a:ext cx="8136904" cy="5581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200"/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Организационно-технические требования к площадке:</a:t>
            </a: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проектора и экрана;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колонок;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микрофона (для площадок с большими аудиториями);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компьютера или ноутбука;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принтера для печати бланков и контрольно-измерительных материалов (КИМ) (черно-белые лазерные принтеры: на 100 первых участников - 2 принтера, каждые следующие 100 участников: плюс 1 принтер);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расходных материалов для печати (бумага, картридж);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сканера;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выхода в сеть Интернет;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достаточного (в соответствии с заявленной численностью участников) количества посадочных мест (столы, стулья);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настенных часов;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гелевых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капиллярных ручек с чернилами черного цвета для участников Диктанта;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конвертов для упаковывания бланков и КИМ, клея для фиксации на конверте сопроводительного бланка.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0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3499</TotalTime>
  <Words>493</Words>
  <Application>Microsoft Office PowerPoint</Application>
  <PresentationFormat>Экран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Helvetica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203-3</dc:creator>
  <cp:lastModifiedBy>Терещенко Галина Степановна</cp:lastModifiedBy>
  <cp:revision>273</cp:revision>
  <cp:lastPrinted>2020-08-12T07:03:29Z</cp:lastPrinted>
  <dcterms:created xsi:type="dcterms:W3CDTF">2016-07-14T08:50:10Z</dcterms:created>
  <dcterms:modified xsi:type="dcterms:W3CDTF">2020-08-12T14:50:27Z</dcterms:modified>
</cp:coreProperties>
</file>